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2"/>
  </p:notesMasterIdLst>
  <p:sldIdLst>
    <p:sldId id="264" r:id="rId2"/>
    <p:sldId id="256" r:id="rId3"/>
    <p:sldId id="265" r:id="rId4"/>
    <p:sldId id="258" r:id="rId5"/>
    <p:sldId id="259" r:id="rId6"/>
    <p:sldId id="266" r:id="rId7"/>
    <p:sldId id="267" r:id="rId8"/>
    <p:sldId id="262" r:id="rId9"/>
    <p:sldId id="268" r:id="rId10"/>
    <p:sldId id="263" r:id="rId11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9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722" y="12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D1D20-574B-44D7-A620-4CC7BF9F2370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86C2B-BBF7-440A-85D2-A9517A8E68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80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6C2B-BBF7-440A-85D2-A9517A8E681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096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5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06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173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4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55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9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31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00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45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17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02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D8E00-F054-4016-A459-FD56E7065AD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118EA-45C8-4AAE-8AF0-0C894EECF2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2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4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jpe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537" y="1573871"/>
            <a:ext cx="8505709" cy="199884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областная неделя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ВИЧ-инфекции и пропаганде нравственных и семейных ценностей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«Здоровая семья»,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приуроченной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Всемирному дню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борьбы</a:t>
            </a:r>
            <a:b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СПИДом – 1 декабря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2092" y="5029201"/>
            <a:ext cx="2074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Иркутск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4720" y="565851"/>
            <a:ext cx="5508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ГКУ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«Центр профилактики, реабилитации и коррекции»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" y="144376"/>
            <a:ext cx="1254932" cy="118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7330" y="843951"/>
            <a:ext cx="7635300" cy="3956649"/>
          </a:xfrm>
        </p:spPr>
        <p:txBody>
          <a:bodyPr>
            <a:noAutofit/>
          </a:bodyPr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sz="1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Цель </a:t>
            </a:r>
            <a:r>
              <a:rPr lang="ru-RU" sz="1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проведения </a:t>
            </a:r>
            <a:r>
              <a:rPr lang="ru-RU" sz="1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Недели</a:t>
            </a:r>
            <a:r>
              <a:rPr lang="ru-RU" sz="1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формирование и развитие у подростков ценностного отношения к семье и собственной жизни.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Задачи</a:t>
            </a:r>
            <a:r>
              <a:rPr lang="ru-RU" sz="1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определить исходный уровень информированности подростков об опасности ВИЧ;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дать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обучающимся достоверную информацию о возможностях предотвращения инфицирования;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расширить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представление подростков о семье, как о значимой и позитивно влияющей составляющей частной и общественной жизни;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проверить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уровень усвоения информации</a:t>
            </a:r>
            <a:endParaRPr lang="ru-RU" sz="18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68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526" y="69911"/>
            <a:ext cx="7936523" cy="539789"/>
          </a:xfrm>
        </p:spPr>
        <p:txBody>
          <a:bodyPr>
            <a:normAutofit/>
          </a:bodyPr>
          <a:lstStyle/>
          <a:p>
            <a:pPr algn="ctr" defTabSz="914400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общеобразовательные организации Иркутской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6295" y="2366783"/>
            <a:ext cx="2181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/>
              <a:t>Муниципальное образование г. Бодайбо и района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869" y="2371245"/>
            <a:ext cx="2224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«Нижнеилимский район»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-99873" y="5225314"/>
            <a:ext cx="2349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Иркутск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4081" y="5138292"/>
            <a:ext cx="22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«Слюдянский район»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42090" y="5132982"/>
            <a:ext cx="204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Мамско-Чуйского района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70546" y="5030906"/>
            <a:ext cx="1721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«Братский район»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29622" y="2371244"/>
            <a:ext cx="2368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Зиминское городское муниципальное образование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972" y="753225"/>
            <a:ext cx="3327507" cy="15339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18" name="Рисунок 17" descr="изображение_viber_2022-12-06_09-47-34-9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4445" y="3014511"/>
            <a:ext cx="1333600" cy="1923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19" name="Picture 2" descr="C:\Users\Админ\Desktop\5q8SYXdd_hQ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550671" y="684618"/>
            <a:ext cx="2140942" cy="1629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9" t="12972" r="10145" b="-1467"/>
          <a:stretch/>
        </p:blipFill>
        <p:spPr>
          <a:xfrm rot="5400000">
            <a:off x="135466" y="3287233"/>
            <a:ext cx="1878999" cy="1423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30" name="Рисунок 29" descr="C:\Users\Андрей\Desktop\соц работа\текущая работа\IMG_20221210_111930.jpg"/>
          <p:cNvPicPr/>
          <p:nvPr/>
        </p:nvPicPr>
        <p:blipFill rotWithShape="1">
          <a:blip r:embed="rId7" cstate="print"/>
          <a:srcRect l="11563"/>
          <a:stretch/>
        </p:blipFill>
        <p:spPr bwMode="auto">
          <a:xfrm>
            <a:off x="2050182" y="3014513"/>
            <a:ext cx="2281574" cy="19239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9045F7E-7C79-432B-8F34-A9DA43F8840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21" y="684618"/>
            <a:ext cx="2189159" cy="16551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32" name="Рисунок 31" descr="https://sun9-5.userapi.com/impg/I44kyaQPFAUXCNssCzfI-IBWFKkCbA7PJ670IQ/Rdw_Uh9P4Dc.jpg?size=1280x960&amp;quality=95&amp;sign=fc581310a170a121ec9460fe8f7529e2&amp;type=album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7003" y="3014512"/>
            <a:ext cx="2315691" cy="1923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78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855" y="61162"/>
            <a:ext cx="8458200" cy="5375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профессиональные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674" y="5206496"/>
            <a:ext cx="2893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ИО «Иркутский технологический колледж»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855" y="2554711"/>
            <a:ext cx="2907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ИО «Бодайбинский горный техникум»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81730" y="5187928"/>
            <a:ext cx="316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ИО «Байкальский техникум отраслевых технологий и сервиса»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48467" y="2550414"/>
            <a:ext cx="278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ИО «Иркутский колледж экономики, сервиса и туризма»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95590" y="2583850"/>
            <a:ext cx="3176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ИО «Иркутский техникум машиностроения им. Н.П. Трапезникова»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65219" y="5225835"/>
            <a:ext cx="258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ИО «Иркутский техникум индустрии питания»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CA5EEA5-A78D-4C3A-935A-C0DA8ABFD8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4" y="792969"/>
            <a:ext cx="2580130" cy="1725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19" name="Picture 2" descr="C:\Users\User\Downloads\20221216_1036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6" b="14984"/>
          <a:stretch/>
        </p:blipFill>
        <p:spPr bwMode="auto">
          <a:xfrm rot="10800000">
            <a:off x="6544130" y="3209182"/>
            <a:ext cx="2167854" cy="1869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  <a:extLst/>
        </p:spPr>
      </p:pic>
      <p:pic>
        <p:nvPicPr>
          <p:cNvPr id="20" name="Picture 2"/>
          <p:cNvPicPr>
            <a:picLocks noGrp="1"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69" y="792969"/>
            <a:ext cx="2327086" cy="1674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" t="23471" r="254" b="13215"/>
          <a:stretch/>
        </p:blipFill>
        <p:spPr>
          <a:xfrm>
            <a:off x="3701326" y="3288072"/>
            <a:ext cx="2164914" cy="1764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8" y="3233185"/>
            <a:ext cx="2461038" cy="18457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4" name="Рисунок 2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26" y="792969"/>
            <a:ext cx="2231388" cy="179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9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8872" y="146915"/>
            <a:ext cx="8828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Государственные образовательные организации для детей,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нуждающихся в государственной поддержке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5573" y="103081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288610" y="2333596"/>
            <a:ext cx="2623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ГОБУ ИО «Усть-Ордынская гимназия – интернат»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4367" y="5073261"/>
            <a:ext cx="2243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ГОКУ ИО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«СКШИ для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с нарушениями зрения № 8 г. Иркутска»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71006" y="5091073"/>
            <a:ext cx="2151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ГОКУ ИО «Специальная (коррекционная) школа г. Усть-Илимска»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89668" y="2688184"/>
            <a:ext cx="3047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ГОКУ ИО «Специальная (коррекционная) школа № 33 г. Братска»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979428" y="5110669"/>
            <a:ext cx="2075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ГОКУ ИО «Специальная (коррекционная) школа 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Усть-Уда»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12580" y="5110669"/>
            <a:ext cx="2050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ГОКУ ИО «Специальная (коррекционная) школа № 3 г. Тулуна»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91355" y="2241264"/>
            <a:ext cx="262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ГНОБУ ИО «Школа-интернат музыкантских воспитанников г. Иркутска»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345" y="846635"/>
            <a:ext cx="2384213" cy="1788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19" name="Рисунок 18" descr="IMG_9264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195955" y="3117817"/>
            <a:ext cx="2234793" cy="1676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0" name="Рисунок 19" descr="C:\Users\Социальный педагог\Desktop\Здоровая семья\изображение_viber_2022-12-02_08-19-42-77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" r="6209"/>
          <a:stretch/>
        </p:blipFill>
        <p:spPr bwMode="auto">
          <a:xfrm>
            <a:off x="475304" y="846635"/>
            <a:ext cx="2266954" cy="1486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161" y="2887595"/>
            <a:ext cx="1639249" cy="21856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6" name="Рисунок 25" descr="C:\Users\Школа\Desktop\Новая папка (3)\IMG-55aedb1d626de72314e68ec4689228b1-V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659" y="3282176"/>
            <a:ext cx="1322272" cy="1808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7" name="Рисунок 26" descr="D:\неделя вич\IMG-77c55fb6bb08dc2d995163042545b2c8-V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2" r="9988"/>
          <a:stretch/>
        </p:blipFill>
        <p:spPr bwMode="auto">
          <a:xfrm>
            <a:off x="2742258" y="3299307"/>
            <a:ext cx="1646861" cy="1790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8" b="11059"/>
          <a:stretch/>
        </p:blipFill>
        <p:spPr>
          <a:xfrm>
            <a:off x="6523721" y="830654"/>
            <a:ext cx="2207690" cy="1433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28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5573" y="103081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444073" y="316084"/>
            <a:ext cx="8458200" cy="5375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образовательные организации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1130" y="4911828"/>
            <a:ext cx="25738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ЧОУ «Лицей № 36 ОАО «РЖД»</a:t>
            </a:r>
            <a:br>
              <a:rPr lang="ru-RU" alt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a.zueva\Downloads\IMG-20221229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36" y="1207975"/>
            <a:ext cx="4416423" cy="3312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  <a:extLst/>
        </p:spPr>
      </p:pic>
      <p:pic>
        <p:nvPicPr>
          <p:cNvPr id="15" name="Picture 5" descr="C:\Users\a.zueva\Downloads\IMG_20221229_090309_8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379" y="1207974"/>
            <a:ext cx="2484239" cy="33123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7297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5573" y="103081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2046200" y="2545955"/>
            <a:ext cx="244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ОГБПОУ 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«Черемховский медицинский техникум им. 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Турешевой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А.А.» </a:t>
            </a:r>
          </a:p>
        </p:txBody>
      </p:sp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376697" y="118722"/>
            <a:ext cx="8458200" cy="53757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федеральные, частные профессиональные образовательные организации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05797" y="5208832"/>
            <a:ext cx="3229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Братский целлюлозно-бумажный колледж ФГБОУ ВО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«БГУ»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5861" y="5301166"/>
            <a:ext cx="30837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«Братское музыкальное училище»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99590" y="2597411"/>
            <a:ext cx="2262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ОГБПОУ «Усольский медицинский техникум»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452" y="3284620"/>
            <a:ext cx="2518987" cy="1889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18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573" y="711365"/>
            <a:ext cx="2463530" cy="1847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453" y="711365"/>
            <a:ext cx="2518987" cy="1889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pic>
        <p:nvPicPr>
          <p:cNvPr id="21" name="Picture 2"/>
          <p:cNvPicPr>
            <a:picLocks noGrp="1"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05" y="3284620"/>
            <a:ext cx="2408098" cy="1883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73" y="1814106"/>
            <a:ext cx="1590456" cy="2120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335587" y="4017775"/>
            <a:ext cx="1470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колледж железнодорожного транспорта ФГБОУ ВО «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ИрГУПС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48429" b="18412"/>
          <a:stretch/>
        </p:blipFill>
        <p:spPr>
          <a:xfrm>
            <a:off x="7565235" y="1785707"/>
            <a:ext cx="1424851" cy="2149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50800" dir="18660000" algn="ctr" rotWithShape="0">
              <a:srgbClr val="00B050">
                <a:alpha val="46000"/>
              </a:srgb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7661873" y="4008503"/>
            <a:ext cx="1231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Сибирский колледж транспорта и строительства ФГБОУ ВО «ИРГУПС»</a:t>
            </a:r>
          </a:p>
        </p:txBody>
      </p:sp>
    </p:spTree>
    <p:extLst>
      <p:ext uri="{BB962C8B-B14F-4D97-AF65-F5344CB8AC3E}">
        <p14:creationId xmlns:p14="http://schemas.microsoft.com/office/powerpoint/2010/main" val="375716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831" y="269487"/>
            <a:ext cx="7886700" cy="40524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Содержание недели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621" y="896842"/>
            <a:ext cx="8481120" cy="3944665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  <a:prstDash val="sysDot"/>
            <a:bevel/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образовательных организациях каждый день Недели был отмечен различными мероприятиями: 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классные часы и беседы: «Здоровая семья – счастливый дом», «Что мы знаем о ВИЧ?», «Семья и семейные ценности», «Скажи ВИЧ/СПИДу нет!», «Здоровому, всё здорово!», «Семейные ценности», «Всемирный день борьбы со СПИДом» и др.;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акции: «Красная ленточка», «Как прекрасен этот мир», «Мое представление о семье», «Сегодня модно быть здоровым!», «Танцуй ради жизни», «Волна вопросов и пожеланий» др.;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тематические киноклубы: «Я выбираю жизнь», «Здоровая семья», «О ВИЧ для детей», «Здоровье школьников», «Семейные ценности», «Дневник Насти», «ВИЧ на допросе», «Простые правила против СПИДа» и др.);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родительские собрания: «Что необходимо знать родителю о ВИЧ-инфекции», Профилактика распространения ВИЧ среди молодежи» и др.;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иные мероприятия: конкурс рисунков «Моя будущая семья», игра «Здоровая семья, здоровые дети», информационный шторм «Свою судьбу ты решаешь сам», спортивные эстафеты «Помоги другу», игровые занятия «Девчонки + мальчишки = ?»,  и др.</a:t>
            </a:r>
          </a:p>
        </p:txBody>
      </p:sp>
    </p:spTree>
    <p:extLst>
      <p:ext uri="{BB962C8B-B14F-4D97-AF65-F5344CB8AC3E}">
        <p14:creationId xmlns:p14="http://schemas.microsoft.com/office/powerpoint/2010/main" val="3121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1627" y="97194"/>
            <a:ext cx="6660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проведения Недели ГКУ ИО «ЦПРК» организовано проведение профилактических мероприятий для обучающихся, родителей/законных представителей в формате онлайн</a:t>
            </a:r>
            <a:endParaRPr lang="ru-RU" sz="1500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4218103-AFC3-4B84-8617-A28A987E2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17" y="1176370"/>
            <a:ext cx="1508288" cy="153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C1A078-A806-44E6-8D37-962E3C118321}"/>
              </a:ext>
            </a:extLst>
          </p:cNvPr>
          <p:cNvSpPr txBox="1"/>
          <p:nvPr/>
        </p:nvSpPr>
        <p:spPr>
          <a:xfrm>
            <a:off x="4147793" y="1176370"/>
            <a:ext cx="4779389" cy="1217769"/>
          </a:xfrm>
          <a:prstGeom prst="rect">
            <a:avLst/>
          </a:prstGeom>
          <a:noFill/>
          <a:ln>
            <a:solidFill>
              <a:srgbClr val="00B05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анятие для обучающихся «Сопротивление давлению»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(12+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(количество просмотров – 3318)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3F8637-F59A-4801-8FBA-81DC381ECBCA}"/>
              </a:ext>
            </a:extLst>
          </p:cNvPr>
          <p:cNvSpPr txBox="1"/>
          <p:nvPr/>
        </p:nvSpPr>
        <p:spPr>
          <a:xfrm>
            <a:off x="2438400" y="2925489"/>
            <a:ext cx="6488782" cy="2256515"/>
          </a:xfrm>
          <a:prstGeom prst="rect">
            <a:avLst/>
          </a:prstGeom>
          <a:noFill/>
          <a:ln>
            <a:solidFill>
              <a:srgbClr val="00B05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педагогических работников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«Деятельность образовательных организаций по профилактике распространения ВИЧ-инфекции среди обучающихся».</a:t>
            </a:r>
          </a:p>
          <a:p>
            <a:pPr lvl="0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Всероссийское родительское собрание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распространения ВИЧ-инфекции и формирование ответственного и безопасного поведения детей, подростков и молодежи». </a:t>
            </a:r>
          </a:p>
          <a:p>
            <a:pPr lvl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сероссийские онлайн-опросы педагогов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по профилактике распространения ВИЧ-инфекции среди обучающихся 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молодежи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направленного на определение уровня компетенции в области профилактики распространения ВИЧ-инфекции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D53C8-6431-451D-9E93-BDF9524431C7}"/>
              </a:ext>
            </a:extLst>
          </p:cNvPr>
          <p:cNvSpPr txBox="1"/>
          <p:nvPr/>
        </p:nvSpPr>
        <p:spPr>
          <a:xfrm>
            <a:off x="216817" y="2961410"/>
            <a:ext cx="2074640" cy="120032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учреждение «Центр защиты прав и интересов детей»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0C4DF5-DC7A-4E3E-A075-33FC804BA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39" t="11217" r="19794" b="79158"/>
          <a:stretch/>
        </p:blipFill>
        <p:spPr>
          <a:xfrm>
            <a:off x="413592" y="3773013"/>
            <a:ext cx="339431" cy="3667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48" y="1176370"/>
            <a:ext cx="1745856" cy="1429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://xn------6cdkcdagj5bzdafbcfcqv5l.xn--p1ai/%D0%9E%D0%BF%D1%80%D0%BE%D1%81%20%D0%BF%D0%B5%D0%B4%D0%B0%D0%B3%D0%BE%D0%B3%D0%BE%D0%B2%20%D0%BE%20%D0%B2%D0%B8%D1%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52" y="4299804"/>
            <a:ext cx="1954805" cy="1303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0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969" y="227033"/>
            <a:ext cx="7886700" cy="932247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Итоги проведения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Единой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областной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профилактической недели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«Здоровая семья»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046649"/>
              </p:ext>
            </p:extLst>
          </p:nvPr>
        </p:nvGraphicFramePr>
        <p:xfrm>
          <a:off x="462012" y="1159280"/>
          <a:ext cx="8231677" cy="4343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209">
                  <a:extLst>
                    <a:ext uri="{9D8B030D-6E8A-4147-A177-3AD203B41FA5}">
                      <a16:colId xmlns:a16="http://schemas.microsoft.com/office/drawing/2014/main" val="4009529194"/>
                    </a:ext>
                  </a:extLst>
                </a:gridCol>
                <a:gridCol w="1287017">
                  <a:extLst>
                    <a:ext uri="{9D8B030D-6E8A-4147-A177-3AD203B41FA5}">
                      <a16:colId xmlns:a16="http://schemas.microsoft.com/office/drawing/2014/main" val="475695928"/>
                    </a:ext>
                  </a:extLst>
                </a:gridCol>
                <a:gridCol w="919741">
                  <a:extLst>
                    <a:ext uri="{9D8B030D-6E8A-4147-A177-3AD203B41FA5}">
                      <a16:colId xmlns:a16="http://schemas.microsoft.com/office/drawing/2014/main" val="3296678127"/>
                    </a:ext>
                  </a:extLst>
                </a:gridCol>
                <a:gridCol w="919741">
                  <a:extLst>
                    <a:ext uri="{9D8B030D-6E8A-4147-A177-3AD203B41FA5}">
                      <a16:colId xmlns:a16="http://schemas.microsoft.com/office/drawing/2014/main" val="361978313"/>
                    </a:ext>
                  </a:extLst>
                </a:gridCol>
                <a:gridCol w="873753">
                  <a:extLst>
                    <a:ext uri="{9D8B030D-6E8A-4147-A177-3AD203B41FA5}">
                      <a16:colId xmlns:a16="http://schemas.microsoft.com/office/drawing/2014/main" val="391233036"/>
                    </a:ext>
                  </a:extLst>
                </a:gridCol>
                <a:gridCol w="873753">
                  <a:extLst>
                    <a:ext uri="{9D8B030D-6E8A-4147-A177-3AD203B41FA5}">
                      <a16:colId xmlns:a16="http://schemas.microsoft.com/office/drawing/2014/main" val="3226562051"/>
                    </a:ext>
                  </a:extLst>
                </a:gridCol>
                <a:gridCol w="720463">
                  <a:extLst>
                    <a:ext uri="{9D8B030D-6E8A-4147-A177-3AD203B41FA5}">
                      <a16:colId xmlns:a16="http://schemas.microsoft.com/office/drawing/2014/main" val="1177196365"/>
                    </a:ext>
                  </a:extLst>
                </a:gridCol>
              </a:tblGrid>
              <a:tr h="506994"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 образовательной организации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проведенных мероприятий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Суммарное количество участников Недели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469604"/>
                  </a:ext>
                </a:extLst>
              </a:tr>
              <a:tr h="5069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Обучающихся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Родителей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Педагогов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Соц. партнеров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886108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Муниципальные общеобразовательные организации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5012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169333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50264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420339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профессиональные образовательные учреждения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740545"/>
                  </a:ext>
                </a:extLst>
              </a:tr>
              <a:tr h="661584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бразовательные организации для детей, нуждающихся в гос. поддержке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511936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Частные образовательные организации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17370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Ведомственные, федеральные, частные профессиональные образовательные организации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604361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189623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53017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81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5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2549</TotalTime>
  <Words>697</Words>
  <Application>Microsoft Office PowerPoint</Application>
  <PresentationFormat>Экран (16:10)</PresentationFormat>
  <Paragraphs>110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Единая областная неделя по профилактике ВИЧ-инфекции и пропаганде нравственных и семейных ценностей «Здоровая семья», приуроченной ко Всемирному дню борьбы со СПИДом – 1 декабря 2022</vt:lpstr>
      <vt:lpstr>Презентация PowerPoint</vt:lpstr>
      <vt:lpstr>Муниципальные общеобразовательные организации Иркутской области</vt:lpstr>
      <vt:lpstr>Государственные профессиональные образовательные организации</vt:lpstr>
      <vt:lpstr>Презентация PowerPoint</vt:lpstr>
      <vt:lpstr>Частные образовательные организации</vt:lpstr>
      <vt:lpstr>Ведомственные, федеральные, частные профессиональные образовательные организации</vt:lpstr>
      <vt:lpstr>Содержание недели</vt:lpstr>
      <vt:lpstr>Презентация PowerPoint</vt:lpstr>
      <vt:lpstr>Итоги проведения Единой областной профилактической недели «Здоровая семья»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Alexandra</dc:creator>
  <cp:lastModifiedBy>Наталья</cp:lastModifiedBy>
  <cp:revision>167</cp:revision>
  <dcterms:created xsi:type="dcterms:W3CDTF">2020-11-24T04:38:16Z</dcterms:created>
  <dcterms:modified xsi:type="dcterms:W3CDTF">2023-01-31T04:41:36Z</dcterms:modified>
</cp:coreProperties>
</file>